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2" r:id="rId3"/>
    <p:sldId id="258" r:id="rId4"/>
    <p:sldId id="270" r:id="rId5"/>
    <p:sldId id="262" r:id="rId6"/>
    <p:sldId id="257" r:id="rId7"/>
    <p:sldId id="259" r:id="rId8"/>
    <p:sldId id="260" r:id="rId9"/>
    <p:sldId id="261" r:id="rId10"/>
    <p:sldId id="263" r:id="rId11"/>
    <p:sldId id="265" r:id="rId12"/>
    <p:sldId id="264" r:id="rId13"/>
    <p:sldId id="266" r:id="rId14"/>
    <p:sldId id="267" r:id="rId15"/>
    <p:sldId id="268" r:id="rId16"/>
    <p:sldId id="269" r:id="rId17"/>
    <p:sldId id="271"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CC"/>
    <a:srgbClr val="CC0099"/>
    <a:srgbClr val="000099"/>
    <a:srgbClr val="FF00FF"/>
    <a:srgbClr val="009900"/>
    <a:srgbClr val="FF0000"/>
    <a:srgbClr val="FF0066"/>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18DD7A96-F9D9-436A-8F3E-076AF847BCBC}" type="datetimeFigureOut">
              <a:rPr lang="en-US" smtClean="0"/>
              <a:pPr/>
              <a:t>11/4/2016</a:t>
            </a:fld>
            <a:endParaRPr lang="en-IN"/>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n-IN"/>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CB54D53A-6B7D-4229-904B-49955F679D7E}" type="slidenum">
              <a:rPr lang="en-IN" smtClean="0"/>
              <a:pPr/>
              <a:t>‹#›</a:t>
            </a:fld>
            <a:endParaRPr lang="en-IN"/>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8DD7A96-F9D9-436A-8F3E-076AF847BCBC}" type="datetimeFigureOut">
              <a:rPr lang="en-US" smtClean="0"/>
              <a:pPr/>
              <a:t>11/4/2016</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CB54D53A-6B7D-4229-904B-49955F679D7E}"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fld id="{18DD7A96-F9D9-436A-8F3E-076AF847BCBC}" type="datetimeFigureOut">
              <a:rPr lang="en-US" smtClean="0"/>
              <a:pPr/>
              <a:t>11/4/2016</a:t>
            </a:fld>
            <a:endParaRPr lang="en-IN"/>
          </a:p>
        </p:txBody>
      </p:sp>
      <p:sp>
        <p:nvSpPr>
          <p:cNvPr id="5" name="Footer Placeholder 4"/>
          <p:cNvSpPr>
            <a:spLocks noGrp="1"/>
          </p:cNvSpPr>
          <p:nvPr>
            <p:ph type="ftr" sz="quarter" idx="11"/>
          </p:nvPr>
        </p:nvSpPr>
        <p:spPr>
          <a:xfrm>
            <a:off x="457200" y="6556248"/>
            <a:ext cx="3657600" cy="228600"/>
          </a:xfrm>
        </p:spPr>
        <p:txBody>
          <a:bodyPr/>
          <a:lstStyle>
            <a:extLst/>
          </a:lstStyle>
          <a:p>
            <a:endParaRPr lang="en-IN"/>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CB54D53A-6B7D-4229-904B-49955F679D7E}"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8DD7A96-F9D9-436A-8F3E-076AF847BCBC}" type="datetimeFigureOut">
              <a:rPr lang="en-US" smtClean="0"/>
              <a:pPr/>
              <a:t>11/4/2016</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CB54D53A-6B7D-4229-904B-49955F679D7E}"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18DD7A96-F9D9-436A-8F3E-076AF847BCBC}" type="datetimeFigureOut">
              <a:rPr lang="en-US" smtClean="0"/>
              <a:pPr/>
              <a:t>11/4/2016</a:t>
            </a:fld>
            <a:endParaRPr lang="en-IN"/>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n-IN"/>
          </a:p>
        </p:txBody>
      </p:sp>
      <p:sp>
        <p:nvSpPr>
          <p:cNvPr id="6" name="Slide Number Placeholder 5"/>
          <p:cNvSpPr>
            <a:spLocks noGrp="1"/>
          </p:cNvSpPr>
          <p:nvPr>
            <p:ph type="sldNum" sz="quarter" idx="12"/>
          </p:nvPr>
        </p:nvSpPr>
        <p:spPr>
          <a:xfrm>
            <a:off x="6733952" y="6555112"/>
            <a:ext cx="588336" cy="228600"/>
          </a:xfrm>
        </p:spPr>
        <p:txBody>
          <a:bodyPr/>
          <a:lstStyle>
            <a:extLst/>
          </a:lstStyle>
          <a:p>
            <a:fld id="{CB54D53A-6B7D-4229-904B-49955F679D7E}" type="slidenum">
              <a:rPr lang="en-IN" smtClean="0"/>
              <a:pPr/>
              <a:t>‹#›</a:t>
            </a:fld>
            <a:endParaRPr lang="en-IN"/>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8DD7A96-F9D9-436A-8F3E-076AF847BCBC}" type="datetimeFigureOut">
              <a:rPr lang="en-US" smtClean="0"/>
              <a:pPr/>
              <a:t>11/4/2016</a:t>
            </a:fld>
            <a:endParaRPr lang="en-IN"/>
          </a:p>
        </p:txBody>
      </p:sp>
      <p:sp>
        <p:nvSpPr>
          <p:cNvPr id="6" name="Footer Placeholder 5"/>
          <p:cNvSpPr>
            <a:spLocks noGrp="1"/>
          </p:cNvSpPr>
          <p:nvPr>
            <p:ph type="ftr" sz="quarter" idx="11"/>
          </p:nvPr>
        </p:nvSpPr>
        <p:spPr/>
        <p:txBody>
          <a:bodyPr/>
          <a:lstStyle>
            <a:extLst/>
          </a:lstStyle>
          <a:p>
            <a:endParaRPr lang="en-IN"/>
          </a:p>
        </p:txBody>
      </p:sp>
      <p:sp>
        <p:nvSpPr>
          <p:cNvPr id="7" name="Slide Number Placeholder 6"/>
          <p:cNvSpPr>
            <a:spLocks noGrp="1"/>
          </p:cNvSpPr>
          <p:nvPr>
            <p:ph type="sldNum" sz="quarter" idx="12"/>
          </p:nvPr>
        </p:nvSpPr>
        <p:spPr/>
        <p:txBody>
          <a:bodyPr/>
          <a:lstStyle>
            <a:extLst/>
          </a:lstStyle>
          <a:p>
            <a:fld id="{CB54D53A-6B7D-4229-904B-49955F679D7E}"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8DD7A96-F9D9-436A-8F3E-076AF847BCBC}" type="datetimeFigureOut">
              <a:rPr lang="en-US" smtClean="0"/>
              <a:pPr/>
              <a:t>11/4/2016</a:t>
            </a:fld>
            <a:endParaRPr lang="en-IN"/>
          </a:p>
        </p:txBody>
      </p:sp>
      <p:sp>
        <p:nvSpPr>
          <p:cNvPr id="8" name="Footer Placeholder 7"/>
          <p:cNvSpPr>
            <a:spLocks noGrp="1"/>
          </p:cNvSpPr>
          <p:nvPr>
            <p:ph type="ftr" sz="quarter" idx="11"/>
          </p:nvPr>
        </p:nvSpPr>
        <p:spPr/>
        <p:txBody>
          <a:bodyPr/>
          <a:lstStyle>
            <a:extLst/>
          </a:lstStyle>
          <a:p>
            <a:endParaRPr lang="en-IN"/>
          </a:p>
        </p:txBody>
      </p:sp>
      <p:sp>
        <p:nvSpPr>
          <p:cNvPr id="9" name="Slide Number Placeholder 8"/>
          <p:cNvSpPr>
            <a:spLocks noGrp="1"/>
          </p:cNvSpPr>
          <p:nvPr>
            <p:ph type="sldNum" sz="quarter" idx="12"/>
          </p:nvPr>
        </p:nvSpPr>
        <p:spPr/>
        <p:txBody>
          <a:bodyPr/>
          <a:lstStyle>
            <a:extLst/>
          </a:lstStyle>
          <a:p>
            <a:fld id="{CB54D53A-6B7D-4229-904B-49955F679D7E}"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18DD7A96-F9D9-436A-8F3E-076AF847BCBC}" type="datetimeFigureOut">
              <a:rPr lang="en-US" smtClean="0"/>
              <a:pPr/>
              <a:t>11/4/2016</a:t>
            </a:fld>
            <a:endParaRPr lang="en-IN"/>
          </a:p>
        </p:txBody>
      </p:sp>
      <p:sp>
        <p:nvSpPr>
          <p:cNvPr id="4" name="Footer Placeholder 3"/>
          <p:cNvSpPr>
            <a:spLocks noGrp="1"/>
          </p:cNvSpPr>
          <p:nvPr>
            <p:ph type="ftr" sz="quarter" idx="11"/>
          </p:nvPr>
        </p:nvSpPr>
        <p:spPr/>
        <p:txBody>
          <a:bodyPr/>
          <a:lstStyle>
            <a:extLst/>
          </a:lstStyle>
          <a:p>
            <a:endParaRPr lang="en-IN"/>
          </a:p>
        </p:txBody>
      </p:sp>
      <p:sp>
        <p:nvSpPr>
          <p:cNvPr id="5" name="Slide Number Placeholder 4"/>
          <p:cNvSpPr>
            <a:spLocks noGrp="1"/>
          </p:cNvSpPr>
          <p:nvPr>
            <p:ph type="sldNum" sz="quarter" idx="12"/>
          </p:nvPr>
        </p:nvSpPr>
        <p:spPr/>
        <p:txBody>
          <a:bodyPr/>
          <a:lstStyle>
            <a:extLst/>
          </a:lstStyle>
          <a:p>
            <a:fld id="{CB54D53A-6B7D-4229-904B-49955F679D7E}"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18DD7A96-F9D9-436A-8F3E-076AF847BCBC}" type="datetimeFigureOut">
              <a:rPr lang="en-US" smtClean="0"/>
              <a:pPr/>
              <a:t>11/4/2016</a:t>
            </a:fld>
            <a:endParaRPr lang="en-IN"/>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en-IN"/>
          </a:p>
        </p:txBody>
      </p:sp>
      <p:sp>
        <p:nvSpPr>
          <p:cNvPr id="4" name="Slide Number Placeholder 3"/>
          <p:cNvSpPr>
            <a:spLocks noGrp="1"/>
          </p:cNvSpPr>
          <p:nvPr>
            <p:ph type="sldNum" sz="quarter" idx="12"/>
          </p:nvPr>
        </p:nvSpPr>
        <p:spPr/>
        <p:txBody>
          <a:bodyPr/>
          <a:lstStyle>
            <a:extLst/>
          </a:lstStyle>
          <a:p>
            <a:fld id="{CB54D53A-6B7D-4229-904B-49955F679D7E}"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8DD7A96-F9D9-436A-8F3E-076AF847BCBC}" type="datetimeFigureOut">
              <a:rPr lang="en-US" smtClean="0"/>
              <a:pPr/>
              <a:t>11/4/2016</a:t>
            </a:fld>
            <a:endParaRPr lang="en-IN"/>
          </a:p>
        </p:txBody>
      </p:sp>
      <p:sp>
        <p:nvSpPr>
          <p:cNvPr id="6" name="Footer Placeholder 5"/>
          <p:cNvSpPr>
            <a:spLocks noGrp="1"/>
          </p:cNvSpPr>
          <p:nvPr>
            <p:ph type="ftr" sz="quarter" idx="11"/>
          </p:nvPr>
        </p:nvSpPr>
        <p:spPr/>
        <p:txBody>
          <a:bodyPr/>
          <a:lstStyle>
            <a:extLst/>
          </a:lstStyle>
          <a:p>
            <a:endParaRPr lang="en-IN"/>
          </a:p>
        </p:txBody>
      </p:sp>
      <p:sp>
        <p:nvSpPr>
          <p:cNvPr id="7" name="Slide Number Placeholder 6"/>
          <p:cNvSpPr>
            <a:spLocks noGrp="1"/>
          </p:cNvSpPr>
          <p:nvPr>
            <p:ph type="sldNum" sz="quarter" idx="12"/>
          </p:nvPr>
        </p:nvSpPr>
        <p:spPr/>
        <p:txBody>
          <a:bodyPr/>
          <a:lstStyle>
            <a:extLst/>
          </a:lstStyle>
          <a:p>
            <a:fld id="{CB54D53A-6B7D-4229-904B-49955F679D7E}"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fld id="{18DD7A96-F9D9-436A-8F3E-076AF847BCBC}" type="datetimeFigureOut">
              <a:rPr lang="en-US" smtClean="0"/>
              <a:pPr/>
              <a:t>11/4/2016</a:t>
            </a:fld>
            <a:endParaRPr lang="en-IN"/>
          </a:p>
        </p:txBody>
      </p:sp>
      <p:sp>
        <p:nvSpPr>
          <p:cNvPr id="6" name="Footer Placeholder 5"/>
          <p:cNvSpPr>
            <a:spLocks noGrp="1"/>
          </p:cNvSpPr>
          <p:nvPr>
            <p:ph type="ftr" sz="quarter" idx="11"/>
          </p:nvPr>
        </p:nvSpPr>
        <p:spPr/>
        <p:txBody>
          <a:bodyPr/>
          <a:lstStyle>
            <a:extLst/>
          </a:lstStyle>
          <a:p>
            <a:endParaRPr lang="en-IN"/>
          </a:p>
        </p:txBody>
      </p:sp>
      <p:sp>
        <p:nvSpPr>
          <p:cNvPr id="7" name="Slide Number Placeholder 6"/>
          <p:cNvSpPr>
            <a:spLocks noGrp="1"/>
          </p:cNvSpPr>
          <p:nvPr>
            <p:ph type="sldNum" sz="quarter" idx="12"/>
          </p:nvPr>
        </p:nvSpPr>
        <p:spPr/>
        <p:txBody>
          <a:bodyPr/>
          <a:lstStyle>
            <a:extLst/>
          </a:lstStyle>
          <a:p>
            <a:fld id="{CB54D53A-6B7D-4229-904B-49955F679D7E}" type="slidenum">
              <a:rPr lang="en-IN" smtClean="0"/>
              <a:pPr/>
              <a:t>‹#›</a:t>
            </a:fld>
            <a:endParaRPr lang="en-IN"/>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18DD7A96-F9D9-436A-8F3E-076AF847BCBC}" type="datetimeFigureOut">
              <a:rPr lang="en-US" smtClean="0"/>
              <a:pPr/>
              <a:t>11/4/2016</a:t>
            </a:fld>
            <a:endParaRPr lang="en-IN"/>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IN"/>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CB54D53A-6B7D-4229-904B-49955F679D7E}"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4.xml"/><Relationship Id="rId4" Type="http://schemas.openxmlformats.org/officeDocument/2006/relationships/image" Target="../media/image4.jpeg"/></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57299"/>
            <a:ext cx="7772400" cy="1785950"/>
          </a:xfrm>
        </p:spPr>
        <p:txBody>
          <a:bodyPr>
            <a:normAutofit/>
          </a:bodyPr>
          <a:lstStyle/>
          <a:p>
            <a:r>
              <a:rPr lang="en-US" sz="8800" dirty="0" smtClean="0">
                <a:solidFill>
                  <a:schemeClr val="bg1"/>
                </a:solidFill>
                <a:latin typeface="Algerian" pitchFamily="82" charset="0"/>
              </a:rPr>
              <a:t>DAFFODILS</a:t>
            </a:r>
            <a:endParaRPr lang="en-IN" sz="8800" dirty="0">
              <a:solidFill>
                <a:schemeClr val="bg1"/>
              </a:solidFill>
              <a:latin typeface="Algerian" pitchFamily="82" charset="0"/>
            </a:endParaRPr>
          </a:p>
        </p:txBody>
      </p:sp>
      <p:sp>
        <p:nvSpPr>
          <p:cNvPr id="3" name="Subtitle 2"/>
          <p:cNvSpPr>
            <a:spLocks noGrp="1"/>
          </p:cNvSpPr>
          <p:nvPr>
            <p:ph type="subTitle" idx="1"/>
          </p:nvPr>
        </p:nvSpPr>
        <p:spPr>
          <a:xfrm>
            <a:off x="1371600" y="3571876"/>
            <a:ext cx="7558118" cy="2071702"/>
          </a:xfrm>
        </p:spPr>
        <p:txBody>
          <a:bodyPr/>
          <a:lstStyle/>
          <a:p>
            <a:r>
              <a:rPr lang="en-US" sz="3600" dirty="0" smtClean="0">
                <a:solidFill>
                  <a:srgbClr val="00B050"/>
                </a:solidFill>
              </a:rPr>
              <a:t>By </a:t>
            </a:r>
          </a:p>
          <a:p>
            <a:r>
              <a:rPr lang="en-US" sz="4400" dirty="0">
                <a:solidFill>
                  <a:srgbClr val="00B050"/>
                </a:solidFill>
              </a:rPr>
              <a:t> </a:t>
            </a:r>
            <a:r>
              <a:rPr lang="en-US" sz="4400" dirty="0" smtClean="0">
                <a:solidFill>
                  <a:srgbClr val="00B050"/>
                </a:solidFill>
              </a:rPr>
              <a:t>      </a:t>
            </a:r>
            <a:r>
              <a:rPr lang="en-US" sz="4400" dirty="0" smtClean="0">
                <a:solidFill>
                  <a:srgbClr val="00B0F0"/>
                </a:solidFill>
              </a:rPr>
              <a:t>William Wordsworth</a:t>
            </a:r>
            <a:endParaRPr lang="en-IN" sz="4400" dirty="0">
              <a:solidFill>
                <a:srgbClr val="00B0F0"/>
              </a:solidFill>
            </a:endParaRPr>
          </a:p>
        </p:txBody>
      </p:sp>
    </p:spTree>
  </p:cSld>
  <p:clrMapOvr>
    <a:masterClrMapping/>
  </p:clrMapOvr>
  <p:transition>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42910" y="714356"/>
            <a:ext cx="6715172" cy="5170646"/>
          </a:xfrm>
          <a:prstGeom prst="rect">
            <a:avLst/>
          </a:prstGeom>
        </p:spPr>
        <p:txBody>
          <a:bodyPr wrap="square">
            <a:spAutoFit/>
          </a:bodyPr>
          <a:lstStyle/>
          <a:p>
            <a:pPr fontAlgn="base">
              <a:lnSpc>
                <a:spcPct val="150000"/>
              </a:lnSpc>
            </a:pPr>
            <a:r>
              <a:rPr lang="en-IN" sz="2000" b="1" dirty="0"/>
              <a:t>Mood of the Poem Daffodils</a:t>
            </a:r>
            <a:r>
              <a:rPr lang="en-IN" sz="2000" b="1" dirty="0" smtClean="0"/>
              <a:t>:</a:t>
            </a:r>
          </a:p>
          <a:p>
            <a:pPr fontAlgn="base">
              <a:lnSpc>
                <a:spcPct val="150000"/>
              </a:lnSpc>
            </a:pPr>
            <a:endParaRPr lang="en-IN" sz="2000" b="1" dirty="0"/>
          </a:p>
          <a:p>
            <a:pPr algn="just" fontAlgn="base">
              <a:lnSpc>
                <a:spcPct val="150000"/>
              </a:lnSpc>
            </a:pPr>
            <a:r>
              <a:rPr lang="en-IN" sz="2000" b="1" dirty="0">
                <a:solidFill>
                  <a:srgbClr val="00B0F0"/>
                </a:solidFill>
              </a:rPr>
              <a:t>The poem goes through a gradual shift..from wandered lonely </a:t>
            </a:r>
            <a:r>
              <a:rPr lang="en-IN" sz="2000" b="1" dirty="0" smtClean="0">
                <a:solidFill>
                  <a:srgbClr val="00B0F0"/>
                </a:solidFill>
              </a:rPr>
              <a:t>and </a:t>
            </a:r>
            <a:r>
              <a:rPr lang="en-IN" sz="2000" b="1" dirty="0">
                <a:solidFill>
                  <a:srgbClr val="00B0F0"/>
                </a:solidFill>
              </a:rPr>
              <a:t>pleasures </a:t>
            </a:r>
            <a:r>
              <a:rPr lang="en-IN" sz="2000" b="1" dirty="0" smtClean="0">
                <a:solidFill>
                  <a:srgbClr val="00B0F0"/>
                </a:solidFill>
              </a:rPr>
              <a:t>fill. </a:t>
            </a:r>
            <a:r>
              <a:rPr lang="en-IN" sz="2000" b="1" dirty="0">
                <a:solidFill>
                  <a:srgbClr val="00B0F0"/>
                </a:solidFill>
              </a:rPr>
              <a:t>This in actual reflects Wordsworth’s life. The feeling of loneliness was marked by the death of his brother John. Dorothy had been a great sister to Wordsworth and also Wordsworth got married in the same year 1802 (his second marriage). These life events were actually responsible for Wordsworth’s actually happiness in his life and thus correlates with Daffodils.</a:t>
            </a:r>
          </a:p>
        </p:txBody>
      </p:sp>
    </p:spTree>
  </p:cSld>
  <p:clrMapOvr>
    <a:masterClrMapping/>
  </p:clrMapOvr>
  <p:transition>
    <p:cover dir="ld"/>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57158" y="428604"/>
            <a:ext cx="7572428" cy="5632311"/>
          </a:xfrm>
          <a:prstGeom prst="rect">
            <a:avLst/>
          </a:prstGeom>
        </p:spPr>
        <p:txBody>
          <a:bodyPr wrap="square">
            <a:spAutoFit/>
          </a:bodyPr>
          <a:lstStyle/>
          <a:p>
            <a:pPr algn="just">
              <a:lnSpc>
                <a:spcPct val="150000"/>
              </a:lnSpc>
            </a:pPr>
            <a:r>
              <a:rPr lang="en-IN" sz="2000" b="1" dirty="0">
                <a:solidFill>
                  <a:srgbClr val="009900"/>
                </a:solidFill>
              </a:rPr>
              <a:t>The poem was written in the year 1802. It was first published in Poems in Two Volumes, in 1807. The very starting line of the poem “I wandered lonely as a cloud” informs the poets profound sentiments of being left alone. It was actually the death of his brother John that led him to “loneliness”. We should remind the readers that this poem was not a result of imagination. Dorothy, Wordsworth’s sister provides us an explanation of the occasion which inspired Wordsworth to </a:t>
            </a:r>
            <a:r>
              <a:rPr lang="en-IN" sz="2000" b="1" dirty="0" smtClean="0">
                <a:solidFill>
                  <a:srgbClr val="009900"/>
                </a:solidFill>
              </a:rPr>
              <a:t>produce this </a:t>
            </a:r>
            <a:r>
              <a:rPr lang="en-IN" sz="2000" b="1" dirty="0">
                <a:solidFill>
                  <a:srgbClr val="009900"/>
                </a:solidFill>
              </a:rPr>
              <a:t>masterpiece:–</a:t>
            </a:r>
            <a:r>
              <a:rPr lang="en-IN" sz="2000" b="1" dirty="0" smtClean="0">
                <a:solidFill>
                  <a:srgbClr val="009900"/>
                </a:solidFill>
              </a:rPr>
              <a:t/>
            </a:r>
            <a:br>
              <a:rPr lang="en-IN" sz="2000" b="1" dirty="0" smtClean="0">
                <a:solidFill>
                  <a:srgbClr val="009900"/>
                </a:solidFill>
              </a:rPr>
            </a:br>
            <a:r>
              <a:rPr lang="en-IN" sz="2000" b="1" dirty="0">
                <a:solidFill>
                  <a:srgbClr val="009900"/>
                </a:solidFill>
              </a:rPr>
              <a:t>“When we were in the woods beyond </a:t>
            </a:r>
            <a:r>
              <a:rPr lang="en-IN" sz="2000" b="1" dirty="0" err="1" smtClean="0">
                <a:solidFill>
                  <a:srgbClr val="009900"/>
                </a:solidFill>
              </a:rPr>
              <a:t>Gowbarrow</a:t>
            </a:r>
            <a:r>
              <a:rPr lang="en-IN" sz="2000" b="1" dirty="0" smtClean="0">
                <a:solidFill>
                  <a:srgbClr val="009900"/>
                </a:solidFill>
              </a:rPr>
              <a:t> </a:t>
            </a:r>
            <a:r>
              <a:rPr lang="en-IN" sz="2000" b="1" dirty="0">
                <a:solidFill>
                  <a:srgbClr val="009900"/>
                </a:solidFill>
              </a:rPr>
              <a:t>park, we saw a few daffodils close to waterside.” Thus the poem is a result of actual visualization rather than imagery”.</a:t>
            </a:r>
          </a:p>
        </p:txBody>
      </p:sp>
    </p:spTree>
  </p:cSld>
  <p:clrMapOvr>
    <a:masterClrMapping/>
  </p:clrMapOvr>
  <p:transition>
    <p:randomBar dir="vert"/>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85786" y="1071546"/>
            <a:ext cx="6858048" cy="456985"/>
          </a:xfrm>
          <a:prstGeom prst="rect">
            <a:avLst/>
          </a:prstGeom>
        </p:spPr>
        <p:txBody>
          <a:bodyPr wrap="square">
            <a:spAutoFit/>
          </a:bodyPr>
          <a:lstStyle/>
          <a:p>
            <a:pPr algn="just">
              <a:lnSpc>
                <a:spcPct val="150000"/>
              </a:lnSpc>
            </a:pPr>
            <a:r>
              <a:rPr lang="en-IN" dirty="0"/>
              <a:t> </a:t>
            </a:r>
            <a:endParaRPr lang="en-IN" sz="2000" b="1" dirty="0">
              <a:solidFill>
                <a:schemeClr val="accent1"/>
              </a:solidFill>
            </a:endParaRPr>
          </a:p>
        </p:txBody>
      </p:sp>
      <p:sp>
        <p:nvSpPr>
          <p:cNvPr id="3" name="Rectangle 2"/>
          <p:cNvSpPr/>
          <p:nvPr/>
        </p:nvSpPr>
        <p:spPr>
          <a:xfrm>
            <a:off x="785786" y="1285860"/>
            <a:ext cx="6572296" cy="4616648"/>
          </a:xfrm>
          <a:prstGeom prst="rect">
            <a:avLst/>
          </a:prstGeom>
        </p:spPr>
        <p:txBody>
          <a:bodyPr wrap="square">
            <a:spAutoFit/>
          </a:bodyPr>
          <a:lstStyle/>
          <a:p>
            <a:pPr algn="just">
              <a:lnSpc>
                <a:spcPct val="150000"/>
              </a:lnSpc>
            </a:pPr>
            <a:r>
              <a:rPr lang="en-IN" sz="2800" dirty="0">
                <a:solidFill>
                  <a:srgbClr val="FF0000"/>
                </a:solidFill>
              </a:rPr>
              <a:t>William Wordsworth was an </a:t>
            </a:r>
            <a:r>
              <a:rPr lang="en-IN" sz="2800" dirty="0" smtClean="0">
                <a:solidFill>
                  <a:srgbClr val="FF0000"/>
                </a:solidFill>
              </a:rPr>
              <a:t>avid(passionate) </a:t>
            </a:r>
            <a:r>
              <a:rPr lang="en-IN" sz="2800" dirty="0">
                <a:solidFill>
                  <a:srgbClr val="FF0000"/>
                </a:solidFill>
              </a:rPr>
              <a:t>observer of nature. In this poem, he describes the impression a cluster of daffodil flowers created in his mind when he saw them while taking a stroll beside a lake </a:t>
            </a:r>
            <a:r>
              <a:rPr lang="en-IN" sz="2800" dirty="0" smtClean="0">
                <a:solidFill>
                  <a:srgbClr val="FF0000"/>
                </a:solidFill>
              </a:rPr>
              <a:t>hemmed(surrounded) </a:t>
            </a:r>
            <a:r>
              <a:rPr lang="en-IN" sz="2800" dirty="0">
                <a:solidFill>
                  <a:srgbClr val="FF0000"/>
                </a:solidFill>
              </a:rPr>
              <a:t>by some trees.</a:t>
            </a:r>
          </a:p>
        </p:txBody>
      </p:sp>
    </p:spTree>
  </p:cSld>
  <p:clrMapOvr>
    <a:masterClrMapping/>
  </p:clrMapOvr>
  <p:transition>
    <p:cover dir="lu"/>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85786" y="1428736"/>
            <a:ext cx="6786610" cy="4616648"/>
          </a:xfrm>
          <a:prstGeom prst="rect">
            <a:avLst/>
          </a:prstGeom>
        </p:spPr>
        <p:txBody>
          <a:bodyPr wrap="square">
            <a:spAutoFit/>
          </a:bodyPr>
          <a:lstStyle/>
          <a:p>
            <a:pPr fontAlgn="base"/>
            <a:r>
              <a:rPr lang="en-IN" sz="2400" b="1" cap="all" dirty="0" smtClean="0"/>
              <a:t>STANZA 1 ..</a:t>
            </a:r>
          </a:p>
          <a:p>
            <a:pPr algn="just" fontAlgn="base">
              <a:lnSpc>
                <a:spcPct val="150000"/>
              </a:lnSpc>
            </a:pPr>
            <a:r>
              <a:rPr lang="en-IN" sz="2400" b="1" dirty="0" smtClean="0">
                <a:solidFill>
                  <a:srgbClr val="000099"/>
                </a:solidFill>
                <a:latin typeface="Baskerville Old Face" pitchFamily="18" charset="0"/>
              </a:rPr>
              <a:t>The beauty of the daffodils lifted his mind and his spirit. His imagination and his poetic instincts came to the fore(nearest). He could see himself as a cloud floating past the golden-coloured daffodils on the ground where some trees stood beside a lake. The flowers were swaying(swinging) in the breeze. This gentle movement enhanced their attraction.</a:t>
            </a:r>
          </a:p>
          <a:p>
            <a:pPr fontAlgn="base"/>
            <a:endParaRPr lang="en-IN" b="1" cap="all" dirty="0"/>
          </a:p>
        </p:txBody>
      </p:sp>
    </p:spTree>
  </p:cSld>
  <p:clrMapOvr>
    <a:masterClrMapping/>
  </p:clrMapOvr>
  <p:transition>
    <p:randomBa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14348" y="1000108"/>
            <a:ext cx="6643734" cy="5632311"/>
          </a:xfrm>
          <a:prstGeom prst="rect">
            <a:avLst/>
          </a:prstGeom>
        </p:spPr>
        <p:txBody>
          <a:bodyPr wrap="square">
            <a:spAutoFit/>
          </a:bodyPr>
          <a:lstStyle/>
          <a:p>
            <a:pPr algn="just" fontAlgn="base">
              <a:lnSpc>
                <a:spcPct val="150000"/>
              </a:lnSpc>
            </a:pPr>
            <a:r>
              <a:rPr lang="en-IN" sz="2400" b="1" cap="all" dirty="0" smtClean="0">
                <a:latin typeface="Baskerville Old Face" pitchFamily="18" charset="0"/>
              </a:rPr>
              <a:t>STANZA 2..</a:t>
            </a:r>
          </a:p>
          <a:p>
            <a:pPr algn="just" fontAlgn="base">
              <a:lnSpc>
                <a:spcPct val="150000"/>
              </a:lnSpc>
            </a:pPr>
            <a:r>
              <a:rPr lang="en-IN" sz="2400" b="1" dirty="0" smtClean="0">
                <a:solidFill>
                  <a:srgbClr val="009900"/>
                </a:solidFill>
                <a:latin typeface="Baskerville Old Face" pitchFamily="18" charset="0"/>
              </a:rPr>
              <a:t>The daffodils were numerous in number. They seemed to stretch in an endless line. The poet felt as if they were like the twinkling stars in the Milky Way. Clearly, the poet has been profoundly enchanted(delighted) by the daffodils’ beauty, accentuated(highlighted) by their alternating swaying movements. The flowers, appearing full of life and beauty, have un-fettered (loosen) the poetic imagination of Wordsworth.</a:t>
            </a:r>
            <a:endParaRPr lang="en-IN" sz="2400" b="1" dirty="0">
              <a:solidFill>
                <a:srgbClr val="009900"/>
              </a:solidFill>
              <a:latin typeface="Baskerville Old Face" pitchFamily="18" charset="0"/>
            </a:endParaRPr>
          </a:p>
        </p:txBody>
      </p:sp>
    </p:spTree>
  </p:cSld>
  <p:clrMapOvr>
    <a:masterClrMapping/>
  </p:clrMapOvr>
  <p:transition>
    <p:circl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00100" y="1285860"/>
            <a:ext cx="6357982" cy="4339650"/>
          </a:xfrm>
          <a:prstGeom prst="rect">
            <a:avLst/>
          </a:prstGeom>
        </p:spPr>
        <p:txBody>
          <a:bodyPr wrap="square">
            <a:spAutoFit/>
          </a:bodyPr>
          <a:lstStyle/>
          <a:p>
            <a:pPr fontAlgn="base"/>
            <a:r>
              <a:rPr lang="en-IN" sz="2400" b="1" cap="all" dirty="0" smtClean="0">
                <a:latin typeface="Baskerville Old Face" pitchFamily="18" charset="0"/>
              </a:rPr>
              <a:t>STANZA 3..</a:t>
            </a:r>
          </a:p>
          <a:p>
            <a:pPr algn="just" fontAlgn="base">
              <a:lnSpc>
                <a:spcPct val="150000"/>
              </a:lnSpc>
            </a:pPr>
            <a:r>
              <a:rPr lang="en-IN" sz="2400" b="1" dirty="0" smtClean="0">
                <a:solidFill>
                  <a:srgbClr val="CC0099"/>
                </a:solidFill>
                <a:latin typeface="Baskerville Old Face" pitchFamily="18" charset="0"/>
              </a:rPr>
              <a:t>The waves in the lake swayed too, pushed by the breeze. But the beauty of the daffodils was far more enchanting than that of the waves. The poet could not take his eyes off the golden daffodils. He remained enthralled (fascinated) by their beauty. He began to wonder what a great bounty of nature he had stumbled (fascinated) upon.</a:t>
            </a:r>
            <a:endParaRPr lang="en-IN" sz="2400" b="1" dirty="0">
              <a:solidFill>
                <a:srgbClr val="CC0099"/>
              </a:solidFill>
              <a:latin typeface="Baskerville Old Face" pitchFamily="18" charset="0"/>
            </a:endParaRPr>
          </a:p>
        </p:txBody>
      </p:sp>
    </p:spTree>
  </p:cSld>
  <p:clrMapOvr>
    <a:masterClrMapping/>
  </p:clrMapOvr>
  <p:transition>
    <p:wheel spokes="8"/>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00034" y="1071546"/>
            <a:ext cx="7000924" cy="4524315"/>
          </a:xfrm>
          <a:prstGeom prst="rect">
            <a:avLst/>
          </a:prstGeom>
        </p:spPr>
        <p:txBody>
          <a:bodyPr wrap="square">
            <a:spAutoFit/>
          </a:bodyPr>
          <a:lstStyle/>
          <a:p>
            <a:pPr fontAlgn="base">
              <a:lnSpc>
                <a:spcPct val="150000"/>
              </a:lnSpc>
            </a:pPr>
            <a:r>
              <a:rPr lang="en-IN" sz="2400" b="1" cap="all" dirty="0" smtClean="0">
                <a:latin typeface="Baskerville Old Face" pitchFamily="18" charset="0"/>
              </a:rPr>
              <a:t>STANZA 4..</a:t>
            </a:r>
          </a:p>
          <a:p>
            <a:pPr algn="just" fontAlgn="base">
              <a:lnSpc>
                <a:spcPct val="150000"/>
              </a:lnSpc>
            </a:pPr>
            <a:r>
              <a:rPr lang="en-IN" sz="2400" b="1" dirty="0" smtClean="0">
                <a:solidFill>
                  <a:srgbClr val="000099"/>
                </a:solidFill>
                <a:latin typeface="Baskerville Old Face" pitchFamily="18" charset="0"/>
              </a:rPr>
              <a:t>This pleasant encounter with the daffodils by the lake remained dormant (passive) in the poet’s sub-conscious mind. When he was lonely or his spirits were low, the memory of his encounter with the daffodils would surface, plunging his mind with immense pleasure. Thus, the scene remained as a priceless treasure and an in-exhaustible (endless) source of joy for the poet.</a:t>
            </a:r>
            <a:endParaRPr lang="en-IN" sz="2400" b="1" dirty="0">
              <a:solidFill>
                <a:srgbClr val="000099"/>
              </a:solidFill>
              <a:latin typeface="Baskerville Old Face" pitchFamily="18" charset="0"/>
            </a:endParaRPr>
          </a:p>
        </p:txBody>
      </p:sp>
    </p:spTree>
  </p:cSld>
  <p:clrMapOvr>
    <a:masterClrMapping/>
  </p:clrMapOvr>
  <p:transition>
    <p:cover dir="ru"/>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http://2.bp.blogspot.com/-RYJ34pQH7Wo/UJoSpE90bwI/AAAAAAAAjgo/W9TYlXWtSiE/s1600/gif+thank+you,+gracias+(6).gif"/>
          <p:cNvPicPr>
            <a:picLocks noChangeAspect="1" noChangeArrowheads="1" noCrop="1"/>
          </p:cNvPicPr>
          <p:nvPr/>
        </p:nvPicPr>
        <p:blipFill>
          <a:blip r:embed="rId2"/>
          <a:srcRect/>
          <a:stretch>
            <a:fillRect/>
          </a:stretch>
        </p:blipFill>
        <p:spPr bwMode="auto">
          <a:xfrm>
            <a:off x="1071538" y="500042"/>
            <a:ext cx="6572296" cy="7180527"/>
          </a:xfrm>
          <a:prstGeom prst="rect">
            <a:avLst/>
          </a:prstGeom>
          <a:noFill/>
        </p:spPr>
      </p:pic>
    </p:spTree>
  </p:cSld>
  <p:clrMapOvr>
    <a:masterClrMapping/>
  </p:clrMapOvr>
  <p:transition>
    <p:newsflash/>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42976" y="785794"/>
            <a:ext cx="6357982" cy="3785652"/>
          </a:xfrm>
          <a:prstGeom prst="rect">
            <a:avLst/>
          </a:prstGeom>
        </p:spPr>
        <p:txBody>
          <a:bodyPr wrap="square">
            <a:spAutoFit/>
          </a:bodyPr>
          <a:lstStyle/>
          <a:p>
            <a:r>
              <a:rPr lang="en-US" sz="3600" dirty="0" smtClean="0">
                <a:solidFill>
                  <a:srgbClr val="FF0000"/>
                </a:solidFill>
                <a:latin typeface="Bodoni MT Black" pitchFamily="18" charset="0"/>
                <a:cs typeface="Aharoni" pitchFamily="2" charset="-79"/>
              </a:rPr>
              <a:t>I Degree General English </a:t>
            </a:r>
            <a:r>
              <a:rPr lang="en-US" sz="3600" dirty="0" smtClean="0">
                <a:latin typeface="Bodoni MT Black" pitchFamily="18" charset="0"/>
                <a:cs typeface="Aharoni" pitchFamily="2" charset="-79"/>
              </a:rPr>
              <a:t>		</a:t>
            </a:r>
            <a:br>
              <a:rPr lang="en-US" sz="3600" dirty="0" smtClean="0">
                <a:latin typeface="Bodoni MT Black" pitchFamily="18" charset="0"/>
                <a:cs typeface="Aharoni" pitchFamily="2" charset="-79"/>
              </a:rPr>
            </a:br>
            <a:r>
              <a:rPr lang="en-US" sz="3600" dirty="0" smtClean="0">
                <a:latin typeface="Bodoni MT Black" pitchFamily="18" charset="0"/>
                <a:cs typeface="Aharoni" pitchFamily="2" charset="-79"/>
              </a:rPr>
              <a:t>		</a:t>
            </a:r>
            <a:r>
              <a:rPr lang="en-US" sz="6000" dirty="0" smtClean="0">
                <a:solidFill>
                  <a:srgbClr val="0070C0"/>
                </a:solidFill>
                <a:latin typeface="Bodoni MT Black" pitchFamily="18" charset="0"/>
                <a:cs typeface="Aharoni" pitchFamily="2" charset="-79"/>
              </a:rPr>
              <a:t>Poetry</a:t>
            </a:r>
            <a:r>
              <a:rPr lang="en-US" sz="3600" dirty="0" smtClean="0">
                <a:latin typeface="Bodoni MT Black" pitchFamily="18" charset="0"/>
                <a:cs typeface="Aharoni" pitchFamily="2" charset="-79"/>
              </a:rPr>
              <a:t/>
            </a:r>
            <a:br>
              <a:rPr lang="en-US" sz="3600" dirty="0" smtClean="0">
                <a:latin typeface="Bodoni MT Black" pitchFamily="18" charset="0"/>
                <a:cs typeface="Aharoni" pitchFamily="2" charset="-79"/>
              </a:rPr>
            </a:br>
            <a:r>
              <a:rPr lang="en-US" sz="3600" dirty="0" smtClean="0">
                <a:latin typeface="Bodoni MT Black" pitchFamily="18" charset="0"/>
                <a:cs typeface="Aharoni" pitchFamily="2" charset="-79"/>
              </a:rPr>
              <a:t/>
            </a:r>
            <a:br>
              <a:rPr lang="en-US" sz="3600" dirty="0" smtClean="0">
                <a:latin typeface="Bodoni MT Black" pitchFamily="18" charset="0"/>
                <a:cs typeface="Aharoni" pitchFamily="2" charset="-79"/>
              </a:rPr>
            </a:br>
            <a:r>
              <a:rPr lang="en-US" sz="3200" dirty="0" smtClean="0">
                <a:latin typeface="Bodoni MT Black" pitchFamily="18" charset="0"/>
                <a:cs typeface="Aharoni" pitchFamily="2" charset="-79"/>
              </a:rPr>
              <a:t>Prepared by </a:t>
            </a:r>
          </a:p>
          <a:p>
            <a:endParaRPr lang="en-IN" sz="3600" dirty="0">
              <a:latin typeface="Bodoni MT Black" pitchFamily="18" charset="0"/>
              <a:cs typeface="Aharoni" pitchFamily="2" charset="-79"/>
            </a:endParaRPr>
          </a:p>
        </p:txBody>
      </p:sp>
      <p:sp>
        <p:nvSpPr>
          <p:cNvPr id="3" name="Rectangle 2"/>
          <p:cNvSpPr/>
          <p:nvPr/>
        </p:nvSpPr>
        <p:spPr>
          <a:xfrm rot="10800000" flipV="1">
            <a:off x="1785917" y="3927665"/>
            <a:ext cx="5429288" cy="2425151"/>
          </a:xfrm>
          <a:prstGeom prst="rect">
            <a:avLst/>
          </a:prstGeom>
        </p:spPr>
        <p:txBody>
          <a:bodyPr wrap="square">
            <a:spAutoFit/>
          </a:bodyPr>
          <a:lstStyle/>
          <a:p>
            <a:pPr>
              <a:lnSpc>
                <a:spcPct val="150000"/>
              </a:lnSpc>
            </a:pPr>
            <a:r>
              <a:rPr lang="en-US" sz="3200" dirty="0" smtClean="0">
                <a:solidFill>
                  <a:srgbClr val="FF00FF"/>
                </a:solidFill>
                <a:latin typeface="Berlin Sans FB Demi" pitchFamily="34" charset="0"/>
              </a:rPr>
              <a:t>V. Lydia Vedam,</a:t>
            </a:r>
          </a:p>
          <a:p>
            <a:pPr>
              <a:lnSpc>
                <a:spcPct val="150000"/>
              </a:lnSpc>
            </a:pPr>
            <a:r>
              <a:rPr lang="en-US" sz="2400" dirty="0" smtClean="0">
                <a:solidFill>
                  <a:srgbClr val="FF00FF"/>
                </a:solidFill>
              </a:rPr>
              <a:t>			</a:t>
            </a:r>
            <a:r>
              <a:rPr lang="en-US" sz="2400" dirty="0" smtClean="0">
                <a:solidFill>
                  <a:srgbClr val="0070C0"/>
                </a:solidFill>
              </a:rPr>
              <a:t>M.A., M.Ed.</a:t>
            </a:r>
            <a:r>
              <a:rPr lang="en-US" sz="2400" dirty="0" smtClean="0">
                <a:solidFill>
                  <a:srgbClr val="FF00FF"/>
                </a:solidFill>
              </a:rPr>
              <a:t>            	</a:t>
            </a:r>
            <a:r>
              <a:rPr lang="en-US" sz="2400" b="1" dirty="0" smtClean="0">
                <a:solidFill>
                  <a:srgbClr val="00B050"/>
                </a:solidFill>
              </a:rPr>
              <a:t>Lecturer in English,</a:t>
            </a:r>
          </a:p>
          <a:p>
            <a:pPr>
              <a:lnSpc>
                <a:spcPct val="150000"/>
              </a:lnSpc>
            </a:pPr>
            <a:r>
              <a:rPr lang="en-US" sz="2400" dirty="0" smtClean="0">
                <a:solidFill>
                  <a:srgbClr val="0033CC"/>
                </a:solidFill>
              </a:rPr>
              <a:t>    JMJ College For Women, Tenali.</a:t>
            </a:r>
            <a:endParaRPr lang="en-US" sz="2400" dirty="0">
              <a:solidFill>
                <a:srgbClr val="0033CC"/>
              </a:solidFill>
            </a:endParaRPr>
          </a:p>
        </p:txBody>
      </p:sp>
    </p:spTree>
  </p:cSld>
  <p:clrMapOvr>
    <a:masterClrMapping/>
  </p:clrMapOvr>
  <p:transition>
    <p:wipe dir="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download (1).jpg"/>
          <p:cNvPicPr>
            <a:picLocks noGrp="1" noChangeAspect="1"/>
          </p:cNvPicPr>
          <p:nvPr>
            <p:ph sz="half" idx="1"/>
          </p:nvPr>
        </p:nvPicPr>
        <p:blipFill>
          <a:blip r:embed="rId2"/>
          <a:stretch>
            <a:fillRect/>
          </a:stretch>
        </p:blipFill>
        <p:spPr>
          <a:xfrm>
            <a:off x="214282" y="357166"/>
            <a:ext cx="3786214" cy="3500462"/>
          </a:xfrm>
        </p:spPr>
      </p:pic>
      <p:pic>
        <p:nvPicPr>
          <p:cNvPr id="6" name="Content Placeholder 5" descr="download.jpg"/>
          <p:cNvPicPr>
            <a:picLocks noGrp="1" noChangeAspect="1"/>
          </p:cNvPicPr>
          <p:nvPr>
            <p:ph sz="half" idx="2"/>
          </p:nvPr>
        </p:nvPicPr>
        <p:blipFill>
          <a:blip r:embed="rId3"/>
          <a:stretch>
            <a:fillRect/>
          </a:stretch>
        </p:blipFill>
        <p:spPr>
          <a:xfrm>
            <a:off x="642910" y="4008438"/>
            <a:ext cx="6572296" cy="2849562"/>
          </a:xfrm>
        </p:spPr>
      </p:pic>
      <p:pic>
        <p:nvPicPr>
          <p:cNvPr id="28674" name="Picture 2" descr="C:\Users\English\Desktop\plant_78.jpg"/>
          <p:cNvPicPr>
            <a:picLocks noChangeAspect="1" noChangeArrowheads="1"/>
          </p:cNvPicPr>
          <p:nvPr/>
        </p:nvPicPr>
        <p:blipFill>
          <a:blip r:embed="rId4"/>
          <a:srcRect/>
          <a:stretch>
            <a:fillRect/>
          </a:stretch>
        </p:blipFill>
        <p:spPr bwMode="auto">
          <a:xfrm>
            <a:off x="4143372" y="357166"/>
            <a:ext cx="3643338" cy="3548064"/>
          </a:xfrm>
          <a:prstGeom prst="rect">
            <a:avLst/>
          </a:prstGeom>
          <a:noFill/>
        </p:spPr>
      </p:pic>
    </p:spTree>
  </p:cSld>
  <p:clrMapOvr>
    <a:masterClrMapping/>
  </p:clrMapOvr>
  <p:transition>
    <p:wedg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wordsworth-12.jpg"/>
          <p:cNvPicPr>
            <a:picLocks noGrp="1" noChangeAspect="1"/>
          </p:cNvPicPr>
          <p:nvPr>
            <p:ph idx="1"/>
          </p:nvPr>
        </p:nvPicPr>
        <p:blipFill>
          <a:blip r:embed="rId2">
            <a:grayscl/>
          </a:blip>
          <a:stretch>
            <a:fillRect/>
          </a:stretch>
        </p:blipFill>
        <p:spPr>
          <a:xfrm>
            <a:off x="714348" y="357166"/>
            <a:ext cx="6786610" cy="6215106"/>
          </a:xfrm>
          <a:prstGeom prst="ellipse">
            <a:avLst/>
          </a:prstGeom>
          <a:ln w="190500" cap="rnd">
            <a:solidFill>
              <a:srgbClr val="C8C6BD"/>
            </a:solidFill>
            <a:prstDash val="solid"/>
          </a:ln>
          <a:effectLst>
            <a:outerShdw blurRad="127000" algn="bl" rotWithShape="0">
              <a:srgbClr val="000000"/>
            </a:outerShdw>
          </a:effectLst>
          <a:scene3d>
            <a:camera prst="perspectiveFront" fov="5400000"/>
            <a:lightRig rig="threePt" dir="t">
              <a:rot lat="0" lon="0" rev="19200000"/>
            </a:lightRig>
          </a:scene3d>
          <a:sp3d extrusionH="25400">
            <a:bevelT w="304800" h="152400" prst="hardEdge"/>
            <a:extrusionClr>
              <a:srgbClr val="000000"/>
            </a:extrusionClr>
          </a:sp3d>
        </p:spPr>
      </p:pic>
    </p:spTree>
  </p:cSld>
  <p:clrMapOvr>
    <a:masterClrMapping/>
  </p:clrMapOvr>
  <p:transition>
    <p:wheel spokes="2"/>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42910" y="1142984"/>
            <a:ext cx="7215238" cy="4247317"/>
          </a:xfrm>
          <a:prstGeom prst="rect">
            <a:avLst/>
          </a:prstGeom>
        </p:spPr>
        <p:txBody>
          <a:bodyPr wrap="square">
            <a:spAutoFit/>
          </a:bodyPr>
          <a:lstStyle/>
          <a:p>
            <a:pPr fontAlgn="base">
              <a:lnSpc>
                <a:spcPct val="150000"/>
              </a:lnSpc>
            </a:pPr>
            <a:r>
              <a:rPr lang="en-IN" sz="3600" b="1" dirty="0"/>
              <a:t>About </a:t>
            </a:r>
            <a:r>
              <a:rPr lang="en-IN" sz="3600" b="1" dirty="0" smtClean="0"/>
              <a:t>Wordsworth</a:t>
            </a:r>
            <a:endParaRPr lang="en-IN" sz="3600" b="1" dirty="0"/>
          </a:p>
          <a:p>
            <a:pPr fontAlgn="base">
              <a:lnSpc>
                <a:spcPct val="150000"/>
              </a:lnSpc>
            </a:pPr>
            <a:r>
              <a:rPr lang="en-IN" sz="2400" dirty="0">
                <a:solidFill>
                  <a:srgbClr val="FF0000"/>
                </a:solidFill>
              </a:rPr>
              <a:t>Wordsworth stands supreme as a nature poet. Born at </a:t>
            </a:r>
            <a:r>
              <a:rPr lang="en-IN" sz="2400" dirty="0" err="1" smtClean="0">
                <a:solidFill>
                  <a:srgbClr val="FF0000"/>
                </a:solidFill>
              </a:rPr>
              <a:t>Cockermouth</a:t>
            </a:r>
            <a:r>
              <a:rPr lang="en-IN" sz="2400" dirty="0" smtClean="0">
                <a:solidFill>
                  <a:srgbClr val="FF0000"/>
                </a:solidFill>
              </a:rPr>
              <a:t>(England) </a:t>
            </a:r>
            <a:r>
              <a:rPr lang="en-IN" sz="2400" dirty="0">
                <a:solidFill>
                  <a:srgbClr val="FF0000"/>
                </a:solidFill>
              </a:rPr>
              <a:t>in the year 1770, he spent his childhood amidst nature. He was sent to St. John’s College, Cambridge, 1787. After his return from France he stayed with his sister and Coleridge. He got married in 1802.</a:t>
            </a:r>
          </a:p>
        </p:txBody>
      </p:sp>
    </p:spTree>
  </p:cSld>
  <p:clrMapOvr>
    <a:masterClrMapping/>
  </p:clrMapOvr>
  <p:transition>
    <p:zoom/>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71472" y="642918"/>
            <a:ext cx="7429552" cy="6741717"/>
          </a:xfrm>
          <a:prstGeom prst="rect">
            <a:avLst/>
          </a:prstGeom>
        </p:spPr>
        <p:txBody>
          <a:bodyPr wrap="square">
            <a:spAutoFit/>
          </a:bodyPr>
          <a:lstStyle/>
          <a:p>
            <a:pPr>
              <a:lnSpc>
                <a:spcPct val="150000"/>
              </a:lnSpc>
            </a:pPr>
            <a:r>
              <a:rPr lang="en-IN" sz="3600" b="1" dirty="0">
                <a:solidFill>
                  <a:srgbClr val="7030A0"/>
                </a:solidFill>
                <a:latin typeface="Baskerville Old Face" pitchFamily="18" charset="0"/>
              </a:rPr>
              <a:t>I wandered lonely as a cloud</a:t>
            </a:r>
            <a:r>
              <a:rPr lang="en-IN" sz="3600" b="1" dirty="0" smtClean="0">
                <a:solidFill>
                  <a:srgbClr val="7030A0"/>
                </a:solidFill>
                <a:latin typeface="Baskerville Old Face" pitchFamily="18" charset="0"/>
              </a:rPr>
              <a:t/>
            </a:r>
            <a:br>
              <a:rPr lang="en-IN" sz="3600" b="1" dirty="0" smtClean="0">
                <a:solidFill>
                  <a:srgbClr val="7030A0"/>
                </a:solidFill>
                <a:latin typeface="Baskerville Old Face" pitchFamily="18" charset="0"/>
              </a:rPr>
            </a:br>
            <a:r>
              <a:rPr lang="en-IN" sz="3600" b="1" dirty="0" smtClean="0">
                <a:solidFill>
                  <a:srgbClr val="7030A0"/>
                </a:solidFill>
                <a:latin typeface="Baskerville Old Face" pitchFamily="18" charset="0"/>
              </a:rPr>
              <a:t>That </a:t>
            </a:r>
            <a:r>
              <a:rPr lang="en-IN" sz="3600" b="1" dirty="0">
                <a:solidFill>
                  <a:srgbClr val="7030A0"/>
                </a:solidFill>
                <a:latin typeface="Baskerville Old Face" pitchFamily="18" charset="0"/>
              </a:rPr>
              <a:t>floats on high o'er vales and </a:t>
            </a:r>
            <a:r>
              <a:rPr lang="en-IN" sz="3600" b="1" dirty="0" smtClean="0">
                <a:solidFill>
                  <a:srgbClr val="7030A0"/>
                </a:solidFill>
                <a:latin typeface="Baskerville Old Face" pitchFamily="18" charset="0"/>
              </a:rPr>
              <a:t>    	hills</a:t>
            </a:r>
            <a:r>
              <a:rPr lang="en-IN" sz="3600" b="1" dirty="0">
                <a:solidFill>
                  <a:srgbClr val="7030A0"/>
                </a:solidFill>
                <a:latin typeface="Baskerville Old Face" pitchFamily="18" charset="0"/>
              </a:rPr>
              <a:t>,</a:t>
            </a:r>
            <a:r>
              <a:rPr lang="en-IN" sz="3600" b="1" dirty="0" smtClean="0">
                <a:solidFill>
                  <a:srgbClr val="7030A0"/>
                </a:solidFill>
                <a:latin typeface="Baskerville Old Face" pitchFamily="18" charset="0"/>
              </a:rPr>
              <a:t/>
            </a:r>
            <a:br>
              <a:rPr lang="en-IN" sz="3600" b="1" dirty="0" smtClean="0">
                <a:solidFill>
                  <a:srgbClr val="7030A0"/>
                </a:solidFill>
                <a:latin typeface="Baskerville Old Face" pitchFamily="18" charset="0"/>
              </a:rPr>
            </a:br>
            <a:r>
              <a:rPr lang="en-IN" sz="3600" b="1" dirty="0">
                <a:solidFill>
                  <a:srgbClr val="7030A0"/>
                </a:solidFill>
                <a:latin typeface="Baskerville Old Face" pitchFamily="18" charset="0"/>
              </a:rPr>
              <a:t>When all at once I saw a crowd,</a:t>
            </a:r>
            <a:r>
              <a:rPr lang="en-IN" sz="3600" b="1" dirty="0" smtClean="0">
                <a:solidFill>
                  <a:srgbClr val="7030A0"/>
                </a:solidFill>
                <a:latin typeface="Baskerville Old Face" pitchFamily="18" charset="0"/>
              </a:rPr>
              <a:t/>
            </a:r>
            <a:br>
              <a:rPr lang="en-IN" sz="3600" b="1" dirty="0" smtClean="0">
                <a:solidFill>
                  <a:srgbClr val="7030A0"/>
                </a:solidFill>
                <a:latin typeface="Baskerville Old Face" pitchFamily="18" charset="0"/>
              </a:rPr>
            </a:br>
            <a:r>
              <a:rPr lang="en-IN" sz="3600" b="1" dirty="0" smtClean="0">
                <a:solidFill>
                  <a:srgbClr val="7030A0"/>
                </a:solidFill>
                <a:latin typeface="Baskerville Old Face" pitchFamily="18" charset="0"/>
              </a:rPr>
              <a:t>A </a:t>
            </a:r>
            <a:r>
              <a:rPr lang="en-IN" sz="3600" b="1" dirty="0">
                <a:solidFill>
                  <a:srgbClr val="7030A0"/>
                </a:solidFill>
                <a:latin typeface="Baskerville Old Face" pitchFamily="18" charset="0"/>
              </a:rPr>
              <a:t>host, of golden daffodils;</a:t>
            </a:r>
            <a:r>
              <a:rPr lang="en-IN" sz="3600" b="1" dirty="0" smtClean="0">
                <a:solidFill>
                  <a:srgbClr val="7030A0"/>
                </a:solidFill>
                <a:latin typeface="Baskerville Old Face" pitchFamily="18" charset="0"/>
              </a:rPr>
              <a:t/>
            </a:r>
            <a:br>
              <a:rPr lang="en-IN" sz="3600" b="1" dirty="0" smtClean="0">
                <a:solidFill>
                  <a:srgbClr val="7030A0"/>
                </a:solidFill>
                <a:latin typeface="Baskerville Old Face" pitchFamily="18" charset="0"/>
              </a:rPr>
            </a:br>
            <a:r>
              <a:rPr lang="en-IN" sz="3600" b="1" dirty="0">
                <a:solidFill>
                  <a:srgbClr val="7030A0"/>
                </a:solidFill>
                <a:latin typeface="Baskerville Old Face" pitchFamily="18" charset="0"/>
              </a:rPr>
              <a:t>Beside the lake, beneath the trees,</a:t>
            </a:r>
            <a:r>
              <a:rPr lang="en-IN" sz="3600" b="1" dirty="0" smtClean="0">
                <a:solidFill>
                  <a:srgbClr val="7030A0"/>
                </a:solidFill>
                <a:latin typeface="Baskerville Old Face" pitchFamily="18" charset="0"/>
              </a:rPr>
              <a:t/>
            </a:r>
            <a:br>
              <a:rPr lang="en-IN" sz="3600" b="1" dirty="0" smtClean="0">
                <a:solidFill>
                  <a:srgbClr val="7030A0"/>
                </a:solidFill>
                <a:latin typeface="Baskerville Old Face" pitchFamily="18" charset="0"/>
              </a:rPr>
            </a:br>
            <a:r>
              <a:rPr lang="en-IN" sz="3600" b="1" dirty="0">
                <a:solidFill>
                  <a:srgbClr val="7030A0"/>
                </a:solidFill>
                <a:latin typeface="Baskerville Old Face" pitchFamily="18" charset="0"/>
              </a:rPr>
              <a:t>Fluttering and dancing in the breeze.</a:t>
            </a:r>
            <a:r>
              <a:rPr lang="en-IN" sz="4000" b="1" dirty="0" smtClean="0">
                <a:solidFill>
                  <a:srgbClr val="7030A0"/>
                </a:solidFill>
                <a:latin typeface="Baskerville Old Face" pitchFamily="18" charset="0"/>
              </a:rPr>
              <a:t/>
            </a:r>
            <a:br>
              <a:rPr lang="en-IN" sz="4000" b="1" dirty="0" smtClean="0">
                <a:solidFill>
                  <a:srgbClr val="7030A0"/>
                </a:solidFill>
                <a:latin typeface="Baskerville Old Face" pitchFamily="18" charset="0"/>
              </a:rPr>
            </a:br>
            <a:endParaRPr lang="en-IN" sz="4000" b="1" dirty="0">
              <a:solidFill>
                <a:srgbClr val="7030A0"/>
              </a:solidFill>
              <a:latin typeface="Baskerville Old Face" pitchFamily="18" charset="0"/>
            </a:endParaRPr>
          </a:p>
        </p:txBody>
      </p:sp>
    </p:spTree>
  </p:cSld>
  <p:clrMapOvr>
    <a:masterClrMapping/>
  </p:clrMapOvr>
  <p:transition>
    <p:diamon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71472" y="714357"/>
            <a:ext cx="6786610" cy="6001643"/>
          </a:xfrm>
          <a:prstGeom prst="rect">
            <a:avLst/>
          </a:prstGeom>
        </p:spPr>
        <p:txBody>
          <a:bodyPr wrap="square">
            <a:spAutoFit/>
          </a:bodyPr>
          <a:lstStyle/>
          <a:p>
            <a:pPr>
              <a:lnSpc>
                <a:spcPct val="150000"/>
              </a:lnSpc>
            </a:pPr>
            <a:r>
              <a:rPr lang="en-IN" sz="3200" b="1" dirty="0">
                <a:solidFill>
                  <a:srgbClr val="00B050"/>
                </a:solidFill>
              </a:rPr>
              <a:t>Continuous as the stars that shine</a:t>
            </a:r>
            <a:r>
              <a:rPr lang="en-IN" sz="3200" b="1" dirty="0" smtClean="0">
                <a:solidFill>
                  <a:srgbClr val="00B050"/>
                </a:solidFill>
              </a:rPr>
              <a:t/>
            </a:r>
            <a:br>
              <a:rPr lang="en-IN" sz="3200" b="1" dirty="0" smtClean="0">
                <a:solidFill>
                  <a:srgbClr val="00B050"/>
                </a:solidFill>
              </a:rPr>
            </a:br>
            <a:r>
              <a:rPr lang="en-IN" sz="3200" b="1" dirty="0" smtClean="0">
                <a:solidFill>
                  <a:srgbClr val="00B050"/>
                </a:solidFill>
              </a:rPr>
              <a:t>And </a:t>
            </a:r>
            <a:r>
              <a:rPr lang="en-IN" sz="3200" b="1" dirty="0">
                <a:solidFill>
                  <a:srgbClr val="00B050"/>
                </a:solidFill>
              </a:rPr>
              <a:t>twinkle on the milky way,</a:t>
            </a:r>
            <a:r>
              <a:rPr lang="en-IN" sz="3200" b="1" dirty="0" smtClean="0">
                <a:solidFill>
                  <a:srgbClr val="00B050"/>
                </a:solidFill>
              </a:rPr>
              <a:t/>
            </a:r>
            <a:br>
              <a:rPr lang="en-IN" sz="3200" b="1" dirty="0" smtClean="0">
                <a:solidFill>
                  <a:srgbClr val="00B050"/>
                </a:solidFill>
              </a:rPr>
            </a:br>
            <a:r>
              <a:rPr lang="en-IN" sz="3200" b="1" dirty="0">
                <a:solidFill>
                  <a:srgbClr val="00B050"/>
                </a:solidFill>
              </a:rPr>
              <a:t>They stretched in </a:t>
            </a:r>
            <a:r>
              <a:rPr lang="en-IN" sz="3200" b="1" dirty="0" smtClean="0">
                <a:solidFill>
                  <a:srgbClr val="00B050"/>
                </a:solidFill>
              </a:rPr>
              <a:t>never-ending line</a:t>
            </a:r>
            <a:br>
              <a:rPr lang="en-IN" sz="3200" b="1" dirty="0" smtClean="0">
                <a:solidFill>
                  <a:srgbClr val="00B050"/>
                </a:solidFill>
              </a:rPr>
            </a:br>
            <a:r>
              <a:rPr lang="en-IN" sz="3200" b="1" dirty="0">
                <a:solidFill>
                  <a:srgbClr val="00B050"/>
                </a:solidFill>
              </a:rPr>
              <a:t> </a:t>
            </a:r>
            <a:r>
              <a:rPr lang="en-IN" sz="3200" b="1" dirty="0" smtClean="0">
                <a:solidFill>
                  <a:srgbClr val="00B050"/>
                </a:solidFill>
              </a:rPr>
              <a:t>Along </a:t>
            </a:r>
            <a:r>
              <a:rPr lang="en-IN" sz="3200" b="1" dirty="0">
                <a:solidFill>
                  <a:srgbClr val="00B050"/>
                </a:solidFill>
              </a:rPr>
              <a:t>the margin of a bay:</a:t>
            </a:r>
            <a:r>
              <a:rPr lang="en-IN" sz="3200" b="1" dirty="0" smtClean="0">
                <a:solidFill>
                  <a:srgbClr val="00B050"/>
                </a:solidFill>
              </a:rPr>
              <a:t/>
            </a:r>
            <a:br>
              <a:rPr lang="en-IN" sz="3200" b="1" dirty="0" smtClean="0">
                <a:solidFill>
                  <a:srgbClr val="00B050"/>
                </a:solidFill>
              </a:rPr>
            </a:br>
            <a:r>
              <a:rPr lang="en-IN" sz="3200" b="1" dirty="0">
                <a:solidFill>
                  <a:srgbClr val="00B050"/>
                </a:solidFill>
              </a:rPr>
              <a:t>Ten thousand saw I at a glance,</a:t>
            </a:r>
            <a:r>
              <a:rPr lang="en-IN" sz="3200" b="1" dirty="0" smtClean="0">
                <a:solidFill>
                  <a:srgbClr val="00B050"/>
                </a:solidFill>
              </a:rPr>
              <a:t/>
            </a:r>
            <a:br>
              <a:rPr lang="en-IN" sz="3200" b="1" dirty="0" smtClean="0">
                <a:solidFill>
                  <a:srgbClr val="00B050"/>
                </a:solidFill>
              </a:rPr>
            </a:br>
            <a:r>
              <a:rPr lang="en-IN" sz="3200" b="1" dirty="0">
                <a:solidFill>
                  <a:srgbClr val="00B050"/>
                </a:solidFill>
              </a:rPr>
              <a:t>Tossing their heads in sprightly dance.</a:t>
            </a:r>
          </a:p>
        </p:txBody>
      </p:sp>
    </p:spTree>
  </p:cSld>
  <p:clrMapOvr>
    <a:masterClrMapping/>
  </p:clrMapOvr>
  <p:transition>
    <p:strips dir="l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71538" y="785794"/>
            <a:ext cx="6429420" cy="5909310"/>
          </a:xfrm>
          <a:prstGeom prst="rect">
            <a:avLst/>
          </a:prstGeom>
        </p:spPr>
        <p:txBody>
          <a:bodyPr wrap="square">
            <a:spAutoFit/>
          </a:bodyPr>
          <a:lstStyle/>
          <a:p>
            <a:pPr>
              <a:lnSpc>
                <a:spcPct val="150000"/>
              </a:lnSpc>
            </a:pPr>
            <a:r>
              <a:rPr lang="en-IN" sz="2800" b="1" dirty="0">
                <a:solidFill>
                  <a:schemeClr val="accent1"/>
                </a:solidFill>
              </a:rPr>
              <a:t>The waves beside them danced; but they</a:t>
            </a:r>
            <a:r>
              <a:rPr lang="en-IN" sz="2800" b="1" dirty="0" smtClean="0">
                <a:solidFill>
                  <a:schemeClr val="accent1"/>
                </a:solidFill>
              </a:rPr>
              <a:t/>
            </a:r>
            <a:br>
              <a:rPr lang="en-IN" sz="2800" b="1" dirty="0" smtClean="0">
                <a:solidFill>
                  <a:schemeClr val="accent1"/>
                </a:solidFill>
              </a:rPr>
            </a:br>
            <a:r>
              <a:rPr lang="en-IN" sz="2800" b="1" dirty="0" smtClean="0">
                <a:solidFill>
                  <a:schemeClr val="accent1"/>
                </a:solidFill>
              </a:rPr>
              <a:t>Outdid </a:t>
            </a:r>
            <a:r>
              <a:rPr lang="en-IN" sz="2800" b="1" dirty="0">
                <a:solidFill>
                  <a:schemeClr val="accent1"/>
                </a:solidFill>
              </a:rPr>
              <a:t>the sparkling waves in glee:</a:t>
            </a:r>
            <a:r>
              <a:rPr lang="en-IN" sz="2800" b="1" dirty="0" smtClean="0">
                <a:solidFill>
                  <a:schemeClr val="accent1"/>
                </a:solidFill>
              </a:rPr>
              <a:t/>
            </a:r>
            <a:br>
              <a:rPr lang="en-IN" sz="2800" b="1" dirty="0" smtClean="0">
                <a:solidFill>
                  <a:schemeClr val="accent1"/>
                </a:solidFill>
              </a:rPr>
            </a:br>
            <a:r>
              <a:rPr lang="en-IN" sz="2800" b="1" dirty="0">
                <a:solidFill>
                  <a:schemeClr val="accent1"/>
                </a:solidFill>
              </a:rPr>
              <a:t>A poet could not but be gay,</a:t>
            </a:r>
            <a:r>
              <a:rPr lang="en-IN" sz="2800" b="1" dirty="0" smtClean="0">
                <a:solidFill>
                  <a:schemeClr val="accent1"/>
                </a:solidFill>
              </a:rPr>
              <a:t/>
            </a:r>
            <a:br>
              <a:rPr lang="en-IN" sz="2800" b="1" dirty="0" smtClean="0">
                <a:solidFill>
                  <a:schemeClr val="accent1"/>
                </a:solidFill>
              </a:rPr>
            </a:br>
            <a:r>
              <a:rPr lang="en-IN" sz="2800" b="1" dirty="0" smtClean="0">
                <a:solidFill>
                  <a:schemeClr val="accent1"/>
                </a:solidFill>
              </a:rPr>
              <a:t>In </a:t>
            </a:r>
            <a:r>
              <a:rPr lang="en-IN" sz="2800" b="1" dirty="0">
                <a:solidFill>
                  <a:schemeClr val="accent1"/>
                </a:solidFill>
              </a:rPr>
              <a:t>such a jocund company:</a:t>
            </a:r>
            <a:r>
              <a:rPr lang="en-IN" sz="2800" b="1" dirty="0" smtClean="0">
                <a:solidFill>
                  <a:schemeClr val="accent1"/>
                </a:solidFill>
              </a:rPr>
              <a:t/>
            </a:r>
            <a:br>
              <a:rPr lang="en-IN" sz="2800" b="1" dirty="0" smtClean="0">
                <a:solidFill>
                  <a:schemeClr val="accent1"/>
                </a:solidFill>
              </a:rPr>
            </a:br>
            <a:r>
              <a:rPr lang="en-IN" sz="2800" b="1" dirty="0">
                <a:solidFill>
                  <a:schemeClr val="accent1"/>
                </a:solidFill>
              </a:rPr>
              <a:t>I gazed—and gazed—but little thought</a:t>
            </a:r>
            <a:r>
              <a:rPr lang="en-IN" sz="2800" b="1" dirty="0" smtClean="0">
                <a:solidFill>
                  <a:schemeClr val="accent1"/>
                </a:solidFill>
              </a:rPr>
              <a:t/>
            </a:r>
            <a:br>
              <a:rPr lang="en-IN" sz="2800" b="1" dirty="0" smtClean="0">
                <a:solidFill>
                  <a:schemeClr val="accent1"/>
                </a:solidFill>
              </a:rPr>
            </a:br>
            <a:r>
              <a:rPr lang="en-IN" sz="2800" b="1" dirty="0">
                <a:solidFill>
                  <a:schemeClr val="accent1"/>
                </a:solidFill>
              </a:rPr>
              <a:t>What wealth the show to me had brought:</a:t>
            </a:r>
            <a:r>
              <a:rPr lang="en-IN" sz="2800" dirty="0" smtClean="0"/>
              <a:t/>
            </a:r>
            <a:br>
              <a:rPr lang="en-IN" sz="2800" dirty="0" smtClean="0"/>
            </a:br>
            <a:endParaRPr lang="en-IN" sz="2800" dirty="0"/>
          </a:p>
        </p:txBody>
      </p:sp>
    </p:spTree>
  </p:cSld>
  <p:clrMapOvr>
    <a:masterClrMapping/>
  </p:clrMapOvr>
  <p:transition>
    <p:cover dir="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71538" y="1142984"/>
            <a:ext cx="6500858" cy="4451540"/>
          </a:xfrm>
          <a:prstGeom prst="rect">
            <a:avLst/>
          </a:prstGeom>
        </p:spPr>
        <p:txBody>
          <a:bodyPr wrap="square">
            <a:spAutoFit/>
          </a:bodyPr>
          <a:lstStyle/>
          <a:p>
            <a:pPr>
              <a:lnSpc>
                <a:spcPct val="150000"/>
              </a:lnSpc>
            </a:pPr>
            <a:r>
              <a:rPr lang="en-IN" sz="3200" b="1" dirty="0">
                <a:solidFill>
                  <a:srgbClr val="7030A0"/>
                </a:solidFill>
                <a:latin typeface="Baskerville Old Face" pitchFamily="18" charset="0"/>
              </a:rPr>
              <a:t>For oft, when on my couch I lie</a:t>
            </a:r>
            <a:r>
              <a:rPr lang="en-IN" sz="3200" b="1" dirty="0" smtClean="0">
                <a:solidFill>
                  <a:srgbClr val="7030A0"/>
                </a:solidFill>
                <a:latin typeface="Baskerville Old Face" pitchFamily="18" charset="0"/>
              </a:rPr>
              <a:t/>
            </a:r>
            <a:br>
              <a:rPr lang="en-IN" sz="3200" b="1" dirty="0" smtClean="0">
                <a:solidFill>
                  <a:srgbClr val="7030A0"/>
                </a:solidFill>
                <a:latin typeface="Baskerville Old Face" pitchFamily="18" charset="0"/>
              </a:rPr>
            </a:br>
            <a:r>
              <a:rPr lang="en-IN" sz="3200" b="1" dirty="0">
                <a:solidFill>
                  <a:srgbClr val="7030A0"/>
                </a:solidFill>
                <a:latin typeface="Baskerville Old Face" pitchFamily="18" charset="0"/>
              </a:rPr>
              <a:t>  In vacant or in pensive mood,</a:t>
            </a:r>
            <a:r>
              <a:rPr lang="en-IN" sz="3200" b="1" dirty="0" smtClean="0">
                <a:solidFill>
                  <a:srgbClr val="7030A0"/>
                </a:solidFill>
                <a:latin typeface="Baskerville Old Face" pitchFamily="18" charset="0"/>
              </a:rPr>
              <a:t/>
            </a:r>
            <a:br>
              <a:rPr lang="en-IN" sz="3200" b="1" dirty="0" smtClean="0">
                <a:solidFill>
                  <a:srgbClr val="7030A0"/>
                </a:solidFill>
                <a:latin typeface="Baskerville Old Face" pitchFamily="18" charset="0"/>
              </a:rPr>
            </a:br>
            <a:r>
              <a:rPr lang="en-IN" sz="3200" b="1" dirty="0">
                <a:solidFill>
                  <a:srgbClr val="7030A0"/>
                </a:solidFill>
                <a:latin typeface="Baskerville Old Face" pitchFamily="18" charset="0"/>
              </a:rPr>
              <a:t>They flash upon that inward eye</a:t>
            </a:r>
            <a:r>
              <a:rPr lang="en-IN" sz="3200" b="1" dirty="0" smtClean="0">
                <a:solidFill>
                  <a:srgbClr val="7030A0"/>
                </a:solidFill>
                <a:latin typeface="Baskerville Old Face" pitchFamily="18" charset="0"/>
              </a:rPr>
              <a:t/>
            </a:r>
            <a:br>
              <a:rPr lang="en-IN" sz="3200" b="1" dirty="0" smtClean="0">
                <a:solidFill>
                  <a:srgbClr val="7030A0"/>
                </a:solidFill>
                <a:latin typeface="Baskerville Old Face" pitchFamily="18" charset="0"/>
              </a:rPr>
            </a:br>
            <a:r>
              <a:rPr lang="en-IN" sz="3200" b="1" dirty="0">
                <a:solidFill>
                  <a:srgbClr val="7030A0"/>
                </a:solidFill>
                <a:latin typeface="Baskerville Old Face" pitchFamily="18" charset="0"/>
              </a:rPr>
              <a:t>  Which is the bliss of solitude;</a:t>
            </a:r>
            <a:r>
              <a:rPr lang="en-IN" sz="3200" b="1" dirty="0" smtClean="0">
                <a:solidFill>
                  <a:srgbClr val="7030A0"/>
                </a:solidFill>
                <a:latin typeface="Baskerville Old Face" pitchFamily="18" charset="0"/>
              </a:rPr>
              <a:t/>
            </a:r>
            <a:br>
              <a:rPr lang="en-IN" sz="3200" b="1" dirty="0" smtClean="0">
                <a:solidFill>
                  <a:srgbClr val="7030A0"/>
                </a:solidFill>
                <a:latin typeface="Baskerville Old Face" pitchFamily="18" charset="0"/>
              </a:rPr>
            </a:br>
            <a:r>
              <a:rPr lang="en-IN" sz="3200" b="1" dirty="0">
                <a:solidFill>
                  <a:srgbClr val="7030A0"/>
                </a:solidFill>
                <a:latin typeface="Baskerville Old Face" pitchFamily="18" charset="0"/>
              </a:rPr>
              <a:t>And then my heart with pleasure fills, </a:t>
            </a:r>
            <a:r>
              <a:rPr lang="en-IN" sz="3200" b="1" dirty="0" smtClean="0">
                <a:solidFill>
                  <a:srgbClr val="7030A0"/>
                </a:solidFill>
                <a:latin typeface="Baskerville Old Face" pitchFamily="18" charset="0"/>
              </a:rPr>
              <a:t/>
            </a:r>
            <a:br>
              <a:rPr lang="en-IN" sz="3200" b="1" dirty="0" smtClean="0">
                <a:solidFill>
                  <a:srgbClr val="7030A0"/>
                </a:solidFill>
                <a:latin typeface="Baskerville Old Face" pitchFamily="18" charset="0"/>
              </a:rPr>
            </a:br>
            <a:r>
              <a:rPr lang="en-IN" sz="3200" b="1" dirty="0">
                <a:solidFill>
                  <a:srgbClr val="7030A0"/>
                </a:solidFill>
                <a:latin typeface="Baskerville Old Face" pitchFamily="18" charset="0"/>
              </a:rPr>
              <a:t>And dances with the daffodils.</a:t>
            </a:r>
          </a:p>
        </p:txBody>
      </p:sp>
    </p:spTree>
  </p:cSld>
  <p:clrMapOvr>
    <a:masterClrMapping/>
  </p:clrMapOvr>
  <p:transition>
    <p:blinds/>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76</TotalTime>
  <Words>615</Words>
  <Application>Microsoft Office PowerPoint</Application>
  <PresentationFormat>On-screen Show (4:3)</PresentationFormat>
  <Paragraphs>27</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Opulent</vt:lpstr>
      <vt:lpstr>DAFFODILS</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DAFFODILS</dc:title>
  <dc:creator>English</dc:creator>
  <cp:lastModifiedBy>English</cp:lastModifiedBy>
  <cp:revision>41</cp:revision>
  <dcterms:created xsi:type="dcterms:W3CDTF">2016-07-18T04:01:58Z</dcterms:created>
  <dcterms:modified xsi:type="dcterms:W3CDTF">2016-11-04T09:35:45Z</dcterms:modified>
</cp:coreProperties>
</file>